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6" r:id="rId4"/>
  </p:sldMasterIdLst>
  <p:sldIdLst>
    <p:sldId id="256" r:id="rId5"/>
    <p:sldId id="257" r:id="rId6"/>
    <p:sldId id="258" r:id="rId7"/>
    <p:sldId id="259" r:id="rId8"/>
    <p:sldId id="260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BBBB"/>
    <a:srgbClr val="ED61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51DF07-FEE5-426C-89D1-DA7932D660D0}" v="468" dt="2025-04-15T01:32:41.8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4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jpeg>
</file>

<file path=ppt/media/image13.png>
</file>

<file path=ppt/media/image2.png>
</file>

<file path=ppt/media/image3.png>
</file>

<file path=ppt/media/image4.gif>
</file>

<file path=ppt/media/image5.gif>
</file>

<file path=ppt/media/image6.gif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3BE4B-569B-F04E-D00A-F2114711D5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B1319C-D02A-D269-A029-E4F534886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0E03B-FDC3-9244-35E1-275E7EBBF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B49D9-44AA-DDAF-998C-DFCF14BA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DEADA-5D1A-53F1-CF2A-B3F470491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84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C3D55-4E12-6074-A839-8B77065AC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2D9193-13D7-AE0D-840F-179DEF92E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528C1-C417-AFC6-F95A-8F1F98C85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B11FC-621E-8656-C605-35154D512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E0A72-F6D9-02F2-E8C9-D9722935F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583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E146B1-8F7A-C6DD-8C80-0131422BEA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FFE592-774C-E5FA-D528-7AF880C92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B8AA5F-F041-229A-1E6B-EAB6B6805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9FC6FA-69DE-DAAC-C839-723ABE2AD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CAD9B8-EAB2-597F-07C8-3C3050C36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330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04763-C3DC-0467-D492-7B4353AC9D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01791" y="445754"/>
            <a:ext cx="9388415" cy="153761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Paper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49FC8F-7B19-0ABB-38CD-4020032D5C7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01791" y="2124001"/>
            <a:ext cx="9388415" cy="781914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First Author, et al. </a:t>
            </a:r>
            <a:br>
              <a:rPr lang="en-US" dirty="0"/>
            </a:br>
            <a:r>
              <a:rPr lang="en-US" dirty="0"/>
              <a:t>Publication, Year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30E8C4F-EF06-C21D-609F-9A52B04037B3}"/>
              </a:ext>
            </a:extLst>
          </p:cNvPr>
          <p:cNvSpPr/>
          <p:nvPr userDrawn="1"/>
        </p:nvSpPr>
        <p:spPr>
          <a:xfrm>
            <a:off x="0" y="3429001"/>
            <a:ext cx="12192000" cy="3429000"/>
          </a:xfrm>
          <a:prstGeom prst="rect">
            <a:avLst/>
          </a:prstGeom>
          <a:solidFill>
            <a:srgbClr val="ED61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A5BC35C-0559-1E38-63D7-08137818AA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01791" y="3712718"/>
            <a:ext cx="9388415" cy="41910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Your Name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9076509-2FAB-FE12-55CC-74FE03BB2E9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01791" y="4351548"/>
            <a:ext cx="9388415" cy="2230407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Aspect of the paper implemented</a:t>
            </a:r>
          </a:p>
        </p:txBody>
      </p:sp>
    </p:spTree>
    <p:extLst>
      <p:ext uri="{BB962C8B-B14F-4D97-AF65-F5344CB8AC3E}">
        <p14:creationId xmlns:p14="http://schemas.microsoft.com/office/powerpoint/2010/main" val="1313500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CF8C8-02EB-C5AF-EE77-F6E52A85A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534B9-D554-9D64-720D-6DA04F039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53E2C-BAB7-8C49-9B92-13455F8A1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40A8F-9DBB-D50A-C3BD-F938DA7B5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2B3E1-A427-6F81-0CE6-947DECE8F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133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BBA0-F6BF-9EFE-1D42-C3BE33948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BF57A-168D-C094-4932-5CCA3CD8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13306-BA6E-3B0D-F6E4-62BDAF79F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153A4-858C-A2F4-7ED3-E6EB46199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A0646-0134-68D1-674E-8093B7454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548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78E53-9B0C-DCEF-D6AA-BBC791819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39F22-2F3E-4319-41C6-4243F7BD8B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5CBA68-BF14-730C-F6A8-211BC581DE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08523-EC58-F57E-81B7-BFB4F5A01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8E1695-4309-7C91-8F70-BF5ACE821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9DE667-5E85-8A44-FC70-8DFC38ACD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811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2D039-574E-91B7-1D37-12392763F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A6500-C47A-9FDE-F95D-79A5124D2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4379DF-1605-B77D-DE66-10CAF2993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CEB2DB-F215-F030-DCB0-66B8A45A58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95756-9893-9DC7-6D1E-E542ADCF68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4953D-A5F6-49AD-F89C-8A77E059C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027DD4-C4FF-8B6D-FB4A-10FED7C7D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4F19A-E29D-5F1A-0F03-5AFC9F2F7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158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0F3F7-22CC-7E9E-ADD6-3A654C143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FE84FF-814B-6088-437D-BE9C194A0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FB5EA9-225B-7420-3D8C-99CB066E8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0B3CF-56BB-0F38-60A3-CAEC47A72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612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E81245-D5C1-E1F4-A886-AD7ED7A9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B8B67C-6986-E027-D890-1CFCDCD0D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9CCCF-FC07-045D-BA6C-06FCFD7ED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455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B950D-B3FD-4EF3-D703-84C5C889F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DF707-F20B-3106-48B4-6FD22FC89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9A97D2-C70A-51FC-46B1-270D3B91A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C0DE5B-52C1-EE7F-0F1C-1A2D2A903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4F9EA1-FA68-FE6A-A43C-6A5946929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0AE55-4F92-88DF-DEB7-2DD0CB34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339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2C41E-97F4-90F6-56AB-3917F4DEF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CF995D-30C4-9A25-8BE6-81F7CF3EC3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A58068-C377-8A3F-4DAC-161B25489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CFA635-768C-83EC-DEF8-320627F4A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2F87EB-E258-A516-2043-E8A73739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E42700-17CD-B73C-2687-40EDA941C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71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F220CA-3E87-F78A-47BC-3B0AE6F67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0105E-AB8B-C50F-8ABE-99F3FFB66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CD576-0F09-E031-C502-B8E2B290FC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4/17/2025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84076-1CB3-B5C4-F67D-7A5EC436E0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149B2-6B1C-73C3-DA2D-A7092B292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370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gif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85AFA5-5D1F-48EA-4C08-EFC5A98F95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GP-guided MPPI for Efficient Navigation in Complex Unknown Cluttered Environments 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34DF6089-EFEB-368B-F2EE-7536AF1A0F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Ihab S. Mohamed, et al.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Lucida Grande"/>
              </a:rPr>
              <a:t> International Conference on Intelligent Robots and Systems (IROS), Detroit, Michigan, USA, 2023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07BEB30-4CC9-DD42-C0B6-F56538E03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Mayank Goud Polagoni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672FE9D-48AC-93BD-6B5A-65A65CCF7A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Model Predictive Path Integral (MPPI) Control</a:t>
            </a:r>
          </a:p>
          <a:p>
            <a:r>
              <a:rPr lang="en-US" dirty="0"/>
              <a:t>Gaussian Process (GP) Occupancy Mapping</a:t>
            </a:r>
          </a:p>
          <a:p>
            <a:r>
              <a:rPr lang="en-US" dirty="0"/>
              <a:t>GP-Guided MPPI Integration</a:t>
            </a:r>
          </a:p>
          <a:p>
            <a:r>
              <a:rPr lang="en-US" dirty="0"/>
              <a:t>2D Simulation Framework</a:t>
            </a:r>
          </a:p>
          <a:p>
            <a:r>
              <a:rPr lang="en-US" dirty="0"/>
              <a:t>Standard MPPI vs. GP-MPPI Comparison</a:t>
            </a:r>
          </a:p>
        </p:txBody>
      </p:sp>
    </p:spTree>
    <p:extLst>
      <p:ext uri="{BB962C8B-B14F-4D97-AF65-F5344CB8AC3E}">
        <p14:creationId xmlns:p14="http://schemas.microsoft.com/office/powerpoint/2010/main" val="349042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FADBAA5-AF33-FB89-419C-27E14D74D6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1056" y="961053"/>
            <a:ext cx="3446106" cy="5169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F574C32-2932-85B0-43FB-E08EC71099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539" b="1"/>
          <a:stretch/>
        </p:blipFill>
        <p:spPr>
          <a:xfrm>
            <a:off x="0" y="-69817"/>
            <a:ext cx="12192000" cy="780580"/>
          </a:xfrm>
          <a:prstGeom prst="rect">
            <a:avLst/>
          </a:prstGeom>
        </p:spPr>
      </p:pic>
      <p:pic>
        <p:nvPicPr>
          <p:cNvPr id="3" name="Picture 2" descr="A logo with text and a torch&#10;&#10;Description automatically generated">
            <a:extLst>
              <a:ext uri="{FF2B5EF4-FFF2-40B4-BE49-F238E27FC236}">
                <a16:creationId xmlns:a16="http://schemas.microsoft.com/office/drawing/2014/main" id="{66F6A3E6-B53A-6552-0041-E47EAED147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087" y="67674"/>
            <a:ext cx="518652" cy="518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013C51-55C7-3E69-302D-DD3EE6A3B564}"/>
              </a:ext>
            </a:extLst>
          </p:cNvPr>
          <p:cNvSpPr txBox="1"/>
          <p:nvPr/>
        </p:nvSpPr>
        <p:spPr>
          <a:xfrm>
            <a:off x="167954" y="-14828"/>
            <a:ext cx="3013788" cy="6463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D78648-4481-FA3B-5FE3-89EBF62B2C9B}"/>
              </a:ext>
            </a:extLst>
          </p:cNvPr>
          <p:cNvSpPr txBox="1"/>
          <p:nvPr/>
        </p:nvSpPr>
        <p:spPr>
          <a:xfrm>
            <a:off x="164837" y="843677"/>
            <a:ext cx="7439611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Problem: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Navigating robots efficiently in complex, unknown, cluttered environments is challenging.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Traditional navigation methods typically require </a:t>
            </a:r>
            <a:r>
              <a:rPr lang="en-US" b="1" dirty="0"/>
              <a:t>prior global maps</a:t>
            </a:r>
            <a:r>
              <a:rPr lang="en-US" dirty="0"/>
              <a:t>, making them unsuitable for unknown or dynamic scenarios.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/>
              <a:t>Existing sampling-based methods like MPPI waste computational resources sampling trajectories in unsafe regions, reducing real-time efficiency.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7E0A5E-944B-F667-E5AC-B486CF066583}"/>
              </a:ext>
            </a:extLst>
          </p:cNvPr>
          <p:cNvSpPr txBox="1"/>
          <p:nvPr/>
        </p:nvSpPr>
        <p:spPr>
          <a:xfrm>
            <a:off x="263589" y="3429000"/>
            <a:ext cx="7340859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n-US" sz="2400" b="1" dirty="0">
                <a:cs typeface="Arial" panose="020B0604020202020204" pitchFamily="34" charset="0"/>
              </a:rPr>
              <a:t>What I Solved: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Implemented </a:t>
            </a:r>
            <a:r>
              <a:rPr lang="en-US" b="1" dirty="0">
                <a:cs typeface="Arial" panose="020B0604020202020204" pitchFamily="34" charset="0"/>
              </a:rPr>
              <a:t>GP-guided MPPI</a:t>
            </a:r>
            <a:r>
              <a:rPr lang="en-US" dirty="0">
                <a:cs typeface="Arial" panose="020B0604020202020204" pitchFamily="34" charset="0"/>
              </a:rPr>
              <a:t>, a method that integrates Gaussian Process predictions into MPPI, </a:t>
            </a:r>
            <a:r>
              <a:rPr lang="en-US" b="1" dirty="0">
                <a:cs typeface="Arial" panose="020B0604020202020204" pitchFamily="34" charset="0"/>
              </a:rPr>
              <a:t>without requiring any global map</a:t>
            </a:r>
            <a:r>
              <a:rPr lang="en-US" dirty="0">
                <a:cs typeface="Arial" panose="020B0604020202020204" pitchFamily="34" charset="0"/>
              </a:rPr>
              <a:t> of the environment.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Gaussian Processes estimate collision probabilities based only on </a:t>
            </a:r>
            <a:r>
              <a:rPr lang="en-US" b="1" dirty="0">
                <a:cs typeface="Arial" panose="020B0604020202020204" pitchFamily="34" charset="0"/>
              </a:rPr>
              <a:t>real-time local sensor data (e.g., LiDAR)</a:t>
            </a:r>
            <a:r>
              <a:rPr lang="en-US" dirty="0">
                <a:cs typeface="Arial" panose="020B0604020202020204" pitchFamily="34" charset="0"/>
              </a:rPr>
              <a:t>, guiding the sampling of MPPI trajectories towards safer, collision-free areas.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Result: Efficient, real-time, and safe navigation even in completely </a:t>
            </a:r>
            <a:r>
              <a:rPr lang="en-US" b="1" dirty="0">
                <a:cs typeface="Arial" panose="020B0604020202020204" pitchFamily="34" charset="0"/>
              </a:rPr>
              <a:t>unknown and dynamically changing environments</a:t>
            </a:r>
            <a:r>
              <a:rPr lang="en-US" dirty="0"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6493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D1D2C8-22D2-7C40-F10A-3DBB403F11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539" b="1"/>
          <a:stretch/>
        </p:blipFill>
        <p:spPr>
          <a:xfrm>
            <a:off x="0" y="-69817"/>
            <a:ext cx="12192000" cy="780580"/>
          </a:xfrm>
          <a:prstGeom prst="rect">
            <a:avLst/>
          </a:prstGeom>
        </p:spPr>
      </p:pic>
      <p:pic>
        <p:nvPicPr>
          <p:cNvPr id="3" name="Picture 2" descr="A logo with text and a torch&#10;&#10;Description automatically generated">
            <a:extLst>
              <a:ext uri="{FF2B5EF4-FFF2-40B4-BE49-F238E27FC236}">
                <a16:creationId xmlns:a16="http://schemas.microsoft.com/office/drawing/2014/main" id="{F9B23D2F-1E50-7803-36C7-DAAE68AA1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087" y="67674"/>
            <a:ext cx="518652" cy="5186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242487-B700-9F1E-63E7-F301D90CBEAF}"/>
              </a:ext>
            </a:extLst>
          </p:cNvPr>
          <p:cNvSpPr txBox="1"/>
          <p:nvPr/>
        </p:nvSpPr>
        <p:spPr>
          <a:xfrm>
            <a:off x="167954" y="-14828"/>
            <a:ext cx="3396340" cy="6463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MPPI Overview</a:t>
            </a:r>
          </a:p>
        </p:txBody>
      </p:sp>
      <p:pic>
        <p:nvPicPr>
          <p:cNvPr id="6" name="Picture 5" descr="A graph of a graph">
            <a:extLst>
              <a:ext uri="{FF2B5EF4-FFF2-40B4-BE49-F238E27FC236}">
                <a16:creationId xmlns:a16="http://schemas.microsoft.com/office/drawing/2014/main" id="{49976727-A78C-85A6-0D9F-9D61CFA0B4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4" t="7318" r="6039" b="4229"/>
          <a:stretch/>
        </p:blipFill>
        <p:spPr>
          <a:xfrm>
            <a:off x="5635691" y="734478"/>
            <a:ext cx="2892490" cy="2902164"/>
          </a:xfrm>
          <a:prstGeom prst="rect">
            <a:avLst/>
          </a:prstGeom>
        </p:spPr>
      </p:pic>
      <p:pic>
        <p:nvPicPr>
          <p:cNvPr id="9" name="Picture 8" descr="A screen shot of a graph&#10;&#10;AI-generated content may be incorrect.">
            <a:extLst>
              <a:ext uri="{FF2B5EF4-FFF2-40B4-BE49-F238E27FC236}">
                <a16:creationId xmlns:a16="http://schemas.microsoft.com/office/drawing/2014/main" id="{D4B3235F-3EB5-AFB4-EA2D-5F97856E62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0" t="7771" r="4793" b="4793"/>
          <a:stretch/>
        </p:blipFill>
        <p:spPr>
          <a:xfrm>
            <a:off x="8675916" y="745613"/>
            <a:ext cx="2959556" cy="2891029"/>
          </a:xfrm>
          <a:prstGeom prst="rect">
            <a:avLst/>
          </a:prstGeom>
        </p:spPr>
      </p:pic>
      <p:pic>
        <p:nvPicPr>
          <p:cNvPr id="11" name="Picture 10" descr="A screenshot of a graph">
            <a:extLst>
              <a:ext uri="{FF2B5EF4-FFF2-40B4-BE49-F238E27FC236}">
                <a16:creationId xmlns:a16="http://schemas.microsoft.com/office/drawing/2014/main" id="{36AB3726-5A92-3AD0-CCE3-3FBC943FF4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3" t="8376" r="7823" b="4763"/>
          <a:stretch/>
        </p:blipFill>
        <p:spPr>
          <a:xfrm>
            <a:off x="6992518" y="3640317"/>
            <a:ext cx="3200399" cy="321768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2A72F3D-B729-27FF-413B-227EC27AB0F0}"/>
              </a:ext>
            </a:extLst>
          </p:cNvPr>
          <p:cNvSpPr txBox="1"/>
          <p:nvPr/>
        </p:nvSpPr>
        <p:spPr>
          <a:xfrm>
            <a:off x="0" y="838496"/>
            <a:ext cx="56356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Model Predictive Path Integral (MPPI)</a:t>
            </a:r>
            <a:r>
              <a:rPr lang="en-US" dirty="0"/>
              <a:t> is a sampling-based optimal control algorithm.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16AD602-8008-A44F-5E3C-6EBC0E18E8FA}"/>
              </a:ext>
            </a:extLst>
          </p:cNvPr>
          <p:cNvSpPr txBox="1"/>
          <p:nvPr/>
        </p:nvSpPr>
        <p:spPr>
          <a:xfrm>
            <a:off x="18212" y="3199341"/>
            <a:ext cx="567535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Advantages of MPPI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Handles Complex Dynamics &amp;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need for gradients — just </a:t>
            </a:r>
            <a:r>
              <a:rPr lang="en-US" b="1" dirty="0"/>
              <a:t>sampling-based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Flexible and </a:t>
            </a:r>
            <a:r>
              <a:rPr lang="en-US" b="1" dirty="0"/>
              <a:t>customizable cost function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High Parallelizable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Effective Trajectory Optimization</a:t>
            </a:r>
          </a:p>
          <a:p>
            <a:r>
              <a:rPr lang="en-US" sz="2400" b="1" dirty="0"/>
              <a:t>Drawbacks of MPPI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Computationally expensive</a:t>
            </a:r>
            <a:r>
              <a:rPr lang="en-US" dirty="0"/>
              <a:t> (many rollouts)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Random sampling</a:t>
            </a:r>
            <a:r>
              <a:rPr lang="en-US" dirty="0"/>
              <a:t> can waste effort in unsafe areas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Needs an </a:t>
            </a:r>
            <a:r>
              <a:rPr lang="en-US" b="1" dirty="0"/>
              <a:t>accurate dynamics model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Requires Known Map </a:t>
            </a:r>
            <a:r>
              <a:rPr lang="en-US" dirty="0"/>
              <a:t>— no global map awareness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Sensitive to </a:t>
            </a:r>
            <a:r>
              <a:rPr lang="en-US" b="1" dirty="0"/>
              <a:t>parameter tuning</a:t>
            </a:r>
            <a:endParaRPr lang="en-US" dirty="0"/>
          </a:p>
          <a:p>
            <a:endParaRPr lang="en-US" dirty="0"/>
          </a:p>
        </p:txBody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EFF1906F-5B88-1EA4-E516-AB686781E8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9662" y="1410290"/>
            <a:ext cx="5675354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Sample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many random control trajectories around the current state.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Simulate and evaluate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each trajectory based on cost (goal, collisions, control effort).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Compute a weighted average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of the best trajectories and apply the first control input.</a:t>
            </a:r>
          </a:p>
        </p:txBody>
      </p:sp>
    </p:spTree>
    <p:extLst>
      <p:ext uri="{BB962C8B-B14F-4D97-AF65-F5344CB8AC3E}">
        <p14:creationId xmlns:p14="http://schemas.microsoft.com/office/powerpoint/2010/main" val="1694981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5D3FF8-B132-68F0-7C6D-612467918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56F994-050A-4F80-C01A-8BF09A0947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539" b="1"/>
          <a:stretch/>
        </p:blipFill>
        <p:spPr>
          <a:xfrm>
            <a:off x="0" y="-69817"/>
            <a:ext cx="12192000" cy="780580"/>
          </a:xfrm>
          <a:prstGeom prst="rect">
            <a:avLst/>
          </a:prstGeom>
        </p:spPr>
      </p:pic>
      <p:pic>
        <p:nvPicPr>
          <p:cNvPr id="3" name="Picture 2" descr="A logo with text and a torch&#10;&#10;Description automatically generated">
            <a:extLst>
              <a:ext uri="{FF2B5EF4-FFF2-40B4-BE49-F238E27FC236}">
                <a16:creationId xmlns:a16="http://schemas.microsoft.com/office/drawing/2014/main" id="{8417E548-4AA6-7F03-7FAF-B246061C3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087" y="67674"/>
            <a:ext cx="518652" cy="5186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F8E4FF-4337-99DF-4B87-CC93A6B6D63A}"/>
              </a:ext>
            </a:extLst>
          </p:cNvPr>
          <p:cNvSpPr txBox="1"/>
          <p:nvPr/>
        </p:nvSpPr>
        <p:spPr>
          <a:xfrm>
            <a:off x="167954" y="-26403"/>
            <a:ext cx="4878608" cy="6463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GP-MPPI Overview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675C3B-5C0B-09AC-D911-3E4615A04AA5}"/>
              </a:ext>
            </a:extLst>
          </p:cNvPr>
          <p:cNvSpPr txBox="1"/>
          <p:nvPr/>
        </p:nvSpPr>
        <p:spPr>
          <a:xfrm>
            <a:off x="-1" y="726524"/>
            <a:ext cx="121111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enhanced version of MPPI that integrates </a:t>
            </a:r>
            <a:r>
              <a:rPr lang="en-US" b="1" dirty="0"/>
              <a:t>Gaussian Process (GP)</a:t>
            </a:r>
            <a:r>
              <a:rPr lang="en-US" dirty="0"/>
              <a:t> modeling to guide trajectory sampling more intelligently.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CFD8D0B-C281-21BB-3058-5B0E2D4064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225016"/>
            <a:ext cx="10944808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How GP Mapping Works -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1. The robot uses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real-time sensor data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(e.g., LiDAR) to label observations: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b="1" dirty="0"/>
              <a:t>   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0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Free space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(no collision)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  1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→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Occupied space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(collision)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/>
              <a:t>2.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These labels are used to train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Gaussian Process classifier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that: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Predicts 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collision probability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at any query point in the space.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Outputs both the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mean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(likelihood of collision) and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uncertainty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(confidence in the prediction).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3. This GP map is updated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continuously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as the robot explores.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FD5B8D-9C72-1720-C7B9-D8071638C50B}"/>
              </a:ext>
            </a:extLst>
          </p:cNvPr>
          <p:cNvSpPr txBox="1"/>
          <p:nvPr/>
        </p:nvSpPr>
        <p:spPr>
          <a:xfrm>
            <a:off x="1" y="3733885"/>
            <a:ext cx="575698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How It Improves MPPI: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MPPI’s random trajectory sampling is </a:t>
            </a:r>
            <a:r>
              <a:rPr lang="en-US" b="1" dirty="0"/>
              <a:t>guided</a:t>
            </a:r>
            <a:r>
              <a:rPr lang="en-US" dirty="0"/>
              <a:t> by the GP model: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Avoids high-risk regions</a:t>
            </a:r>
            <a:r>
              <a:rPr lang="en-US" dirty="0"/>
              <a:t>, focuses rollouts in safer, unexplored areas.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GP’s output is incorporated into the MPPI </a:t>
            </a:r>
            <a:r>
              <a:rPr lang="en-US" b="1" dirty="0"/>
              <a:t>cost function</a:t>
            </a:r>
            <a:r>
              <a:rPr lang="en-US" dirty="0"/>
              <a:t>, heavily penalizing likely collisions.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Fewer rollouts</a:t>
            </a:r>
            <a:r>
              <a:rPr lang="en-US" dirty="0"/>
              <a:t>, </a:t>
            </a:r>
            <a:r>
              <a:rPr lang="en-US" b="1" dirty="0"/>
              <a:t>faster convergence</a:t>
            </a:r>
            <a:r>
              <a:rPr lang="en-US" dirty="0"/>
              <a:t>, and </a:t>
            </a:r>
            <a:r>
              <a:rPr lang="en-US" b="1" dirty="0"/>
              <a:t>safer navigation</a:t>
            </a:r>
            <a:r>
              <a:rPr lang="en-US" dirty="0"/>
              <a:t> in real time.</a:t>
            </a:r>
          </a:p>
        </p:txBody>
      </p:sp>
      <p:pic>
        <p:nvPicPr>
          <p:cNvPr id="5" name="Picture 4" descr="A screenshot of a computer screen">
            <a:extLst>
              <a:ext uri="{FF2B5EF4-FFF2-40B4-BE49-F238E27FC236}">
                <a16:creationId xmlns:a16="http://schemas.microsoft.com/office/drawing/2014/main" id="{03A76D98-D214-D2C0-A59D-0278B55674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606" y="3622160"/>
            <a:ext cx="6397239" cy="315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815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7DD614-AC4C-E9C1-C2C6-C5953C5AB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3DC01A-E94F-ECCE-A67B-15E62B1309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539" b="1"/>
          <a:stretch/>
        </p:blipFill>
        <p:spPr>
          <a:xfrm>
            <a:off x="0" y="-69817"/>
            <a:ext cx="12192000" cy="780580"/>
          </a:xfrm>
          <a:prstGeom prst="rect">
            <a:avLst/>
          </a:prstGeom>
        </p:spPr>
      </p:pic>
      <p:pic>
        <p:nvPicPr>
          <p:cNvPr id="3" name="Picture 2" descr="A logo with text and a torch&#10;&#10;Description automatically generated">
            <a:extLst>
              <a:ext uri="{FF2B5EF4-FFF2-40B4-BE49-F238E27FC236}">
                <a16:creationId xmlns:a16="http://schemas.microsoft.com/office/drawing/2014/main" id="{F5D330FC-1091-943A-6D7C-FE8D4630E9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087" y="67674"/>
            <a:ext cx="518652" cy="5186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46756A-1C8E-064A-C736-251AF4C239F5}"/>
              </a:ext>
            </a:extLst>
          </p:cNvPr>
          <p:cNvSpPr txBox="1"/>
          <p:nvPr/>
        </p:nvSpPr>
        <p:spPr>
          <a:xfrm>
            <a:off x="167954" y="-26403"/>
            <a:ext cx="4878608" cy="6463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Results</a:t>
            </a:r>
          </a:p>
        </p:txBody>
      </p:sp>
      <p:pic>
        <p:nvPicPr>
          <p:cNvPr id="6" name="Picture 5" descr="A screenshot of a computer screen">
            <a:extLst>
              <a:ext uri="{FF2B5EF4-FFF2-40B4-BE49-F238E27FC236}">
                <a16:creationId xmlns:a16="http://schemas.microsoft.com/office/drawing/2014/main" id="{8F4481B6-27E4-0231-1BE3-8150EC5598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8" t="8529" r="7065" b="3597"/>
          <a:stretch/>
        </p:blipFill>
        <p:spPr>
          <a:xfrm>
            <a:off x="14519" y="1587553"/>
            <a:ext cx="4060018" cy="4084042"/>
          </a:xfrm>
          <a:prstGeom prst="rect">
            <a:avLst/>
          </a:prstGeom>
        </p:spPr>
      </p:pic>
      <p:pic>
        <p:nvPicPr>
          <p:cNvPr id="10" name="Picture 9" descr="A screenshot of a graph">
            <a:extLst>
              <a:ext uri="{FF2B5EF4-FFF2-40B4-BE49-F238E27FC236}">
                <a16:creationId xmlns:a16="http://schemas.microsoft.com/office/drawing/2014/main" id="{FBD0BCF5-2A0F-0D29-395F-E078F44A50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7" t="8549" r="8425" b="4303"/>
          <a:stretch/>
        </p:blipFill>
        <p:spPr>
          <a:xfrm>
            <a:off x="4042512" y="1596474"/>
            <a:ext cx="4001374" cy="4075121"/>
          </a:xfrm>
          <a:prstGeom prst="rect">
            <a:avLst/>
          </a:prstGeom>
        </p:spPr>
      </p:pic>
      <p:pic>
        <p:nvPicPr>
          <p:cNvPr id="14" name="Picture 13" descr="A screenshot of a graph">
            <a:extLst>
              <a:ext uri="{FF2B5EF4-FFF2-40B4-BE49-F238E27FC236}">
                <a16:creationId xmlns:a16="http://schemas.microsoft.com/office/drawing/2014/main" id="{7B1A02AE-FFA5-C124-7AFB-30A9D49B1D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2" t="8550" r="8256" b="4642"/>
          <a:stretch/>
        </p:blipFill>
        <p:spPr>
          <a:xfrm>
            <a:off x="8097903" y="1607206"/>
            <a:ext cx="3990551" cy="406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613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E90F2-386B-3FBE-ADB1-0069188D5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80E47E-3F27-5CE1-5186-4259BAB2E9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4539" b="1"/>
          <a:stretch/>
        </p:blipFill>
        <p:spPr>
          <a:xfrm>
            <a:off x="0" y="-69817"/>
            <a:ext cx="12192000" cy="780580"/>
          </a:xfrm>
          <a:prstGeom prst="rect">
            <a:avLst/>
          </a:prstGeom>
        </p:spPr>
      </p:pic>
      <p:pic>
        <p:nvPicPr>
          <p:cNvPr id="3" name="Picture 2" descr="A logo with text and a torch&#10;&#10;Description automatically generated">
            <a:extLst>
              <a:ext uri="{FF2B5EF4-FFF2-40B4-BE49-F238E27FC236}">
                <a16:creationId xmlns:a16="http://schemas.microsoft.com/office/drawing/2014/main" id="{898E27B1-12C5-C0C7-15F5-2262AFB511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5087" y="67674"/>
            <a:ext cx="518652" cy="5186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F67EF41-1987-7B90-CC85-5891DB1BBB6C}"/>
              </a:ext>
            </a:extLst>
          </p:cNvPr>
          <p:cNvSpPr txBox="1"/>
          <p:nvPr/>
        </p:nvSpPr>
        <p:spPr>
          <a:xfrm>
            <a:off x="167954" y="-26403"/>
            <a:ext cx="6637960" cy="64633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What’s Next?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88B808-A0E0-E93A-486C-240B45C5F95F}"/>
              </a:ext>
            </a:extLst>
          </p:cNvPr>
          <p:cNvSpPr txBox="1"/>
          <p:nvPr/>
        </p:nvSpPr>
        <p:spPr>
          <a:xfrm>
            <a:off x="503501" y="2459504"/>
            <a:ext cx="614036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Enhance GP Mapping &amp; Scalability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Increase Realism &amp; Robustness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ROS &amp; Gazebo integration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Real-World Deployment &amp; Optimization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F1TENTH Autonomous Car Integration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537A687-23C4-82EC-2490-6164C60F2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688" y="807625"/>
            <a:ext cx="2581275" cy="177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gazebo-and-ros">
            <a:extLst>
              <a:ext uri="{FF2B5EF4-FFF2-40B4-BE49-F238E27FC236}">
                <a16:creationId xmlns:a16="http://schemas.microsoft.com/office/drawing/2014/main" id="{DAE15C8B-54FA-F22A-4ED2-A051D6DD4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0135" y="2459504"/>
            <a:ext cx="4141865" cy="1923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C2386E-328A-892D-2DCA-00FBF001D0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00724" y="4530415"/>
            <a:ext cx="1640685" cy="193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090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48f69a1-7c9c-440a-960e-822c4631317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10BA166FD71540831CDAF715C62FE3" ma:contentTypeVersion="12" ma:contentTypeDescription="Create a new document." ma:contentTypeScope="" ma:versionID="b15a67e9ac369abe4f20a3eb3a546ba4">
  <xsd:schema xmlns:xsd="http://www.w3.org/2001/XMLSchema" xmlns:xs="http://www.w3.org/2001/XMLSchema" xmlns:p="http://schemas.microsoft.com/office/2006/metadata/properties" xmlns:ns3="b48f69a1-7c9c-440a-960e-822c4631317c" targetNamespace="http://schemas.microsoft.com/office/2006/metadata/properties" ma:root="true" ma:fieldsID="62390094068e93cff1e3e11e82be10e2" ns3:_="">
    <xsd:import namespace="b48f69a1-7c9c-440a-960e-822c4631317c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8f69a1-7c9c-440a-960e-822c4631317c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215211-8886-4163-B4F3-A15DD41C65C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E57FBCD-CFE9-4C7C-A8F3-DA46A25959C3}">
  <ds:schemaRefs>
    <ds:schemaRef ds:uri="http://www.w3.org/XML/1998/namespace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terms/"/>
    <ds:schemaRef ds:uri="http://schemas.microsoft.com/office/infopath/2007/PartnerControls"/>
    <ds:schemaRef ds:uri="b48f69a1-7c9c-440a-960e-822c4631317c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B724AD08-1D80-4BDD-95C1-E20EEF099A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48f69a1-7c9c-440a-960e-822c4631317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a8eec281-aaa3-4dae-ac9b-9a398b9215e7}" enabled="0" method="" siteId="{a8eec281-aaa3-4dae-ac9b-9a398b9215e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1132</TotalTime>
  <Words>511</Words>
  <Application>Microsoft Office PowerPoint</Application>
  <PresentationFormat>Widescreen</PresentationFormat>
  <Paragraphs>57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Lucida Grande</vt:lpstr>
      <vt:lpstr>Wingdings</vt:lpstr>
      <vt:lpstr>Office Theme</vt:lpstr>
      <vt:lpstr>GP-guided MPPI for Efficient Navigation in Complex Unknown Cluttered Environments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Adarsh Salagame</dc:creator>
  <cp:lastModifiedBy>Mayank Goud Polagoni</cp:lastModifiedBy>
  <cp:revision>9</cp:revision>
  <dcterms:created xsi:type="dcterms:W3CDTF">2025-04-09T17:55:39Z</dcterms:created>
  <dcterms:modified xsi:type="dcterms:W3CDTF">2025-04-18T00:24:03Z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0x0101004E10BA166FD71540831CDAF715C62FE3</vt:lpwstr>
  </property>
</Properties>
</file>

<file path=docProps/thumbnail.jpeg>
</file>